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4" r:id="rId6"/>
    <p:sldId id="262" r:id="rId7"/>
    <p:sldId id="263" r:id="rId8"/>
    <p:sldId id="261"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CB7A429-CEB8-4A3A-A050-22E1ADCD04D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1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FE6D0-8FFE-4893-BE1A-5B6F7C141D58}"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7A429-CEB8-4A3A-A050-22E1ADCD04D1}" type="slidenum">
              <a:rPr lang="en-US" smtClean="0"/>
              <a:t>‹#›</a:t>
            </a:fld>
            <a:endParaRPr lang="en-US"/>
          </a:p>
        </p:txBody>
      </p:sp>
    </p:spTree>
    <p:extLst>
      <p:ext uri="{BB962C8B-B14F-4D97-AF65-F5344CB8AC3E}">
        <p14:creationId xmlns:p14="http://schemas.microsoft.com/office/powerpoint/2010/main" val="1760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660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6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spTree>
    <p:extLst>
      <p:ext uri="{BB962C8B-B14F-4D97-AF65-F5344CB8AC3E}">
        <p14:creationId xmlns:p14="http://schemas.microsoft.com/office/powerpoint/2010/main" val="1119327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6411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4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576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4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spTree>
    <p:extLst>
      <p:ext uri="{BB962C8B-B14F-4D97-AF65-F5344CB8AC3E}">
        <p14:creationId xmlns:p14="http://schemas.microsoft.com/office/powerpoint/2010/main" val="2643064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FE6D0-8FFE-4893-BE1A-5B6F7C141D58}"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7A429-CEB8-4A3A-A050-22E1ADCD04D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99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AFE6D0-8FFE-4893-BE1A-5B6F7C141D58}"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7A429-CEB8-4A3A-A050-22E1ADCD04D1}" type="slidenum">
              <a:rPr lang="en-US" smtClean="0"/>
              <a:t>‹#›</a:t>
            </a:fld>
            <a:endParaRPr lang="en-US"/>
          </a:p>
        </p:txBody>
      </p:sp>
    </p:spTree>
    <p:extLst>
      <p:ext uri="{BB962C8B-B14F-4D97-AF65-F5344CB8AC3E}">
        <p14:creationId xmlns:p14="http://schemas.microsoft.com/office/powerpoint/2010/main" val="349945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AFE6D0-8FFE-4893-BE1A-5B6F7C141D58}"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7A429-CEB8-4A3A-A050-22E1ADCD04D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900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AFE6D0-8FFE-4893-BE1A-5B6F7C141D58}"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7A429-CEB8-4A3A-A050-22E1ADCD04D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288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FE6D0-8FFE-4893-BE1A-5B6F7C141D58}"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7A429-CEB8-4A3A-A050-22E1ADCD04D1}" type="slidenum">
              <a:rPr lang="en-US" smtClean="0"/>
              <a:t>‹#›</a:t>
            </a:fld>
            <a:endParaRPr lang="en-US"/>
          </a:p>
        </p:txBody>
      </p:sp>
    </p:spTree>
    <p:extLst>
      <p:ext uri="{BB962C8B-B14F-4D97-AF65-F5344CB8AC3E}">
        <p14:creationId xmlns:p14="http://schemas.microsoft.com/office/powerpoint/2010/main" val="102728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FE6D0-8FFE-4893-BE1A-5B6F7C141D58}"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7A429-CEB8-4A3A-A050-22E1ADCD04D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641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FE6D0-8FFE-4893-BE1A-5B6F7C141D58}"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7A429-CEB8-4A3A-A050-22E1ADCD04D1}" type="slidenum">
              <a:rPr lang="en-US" smtClean="0"/>
              <a:t>‹#›</a:t>
            </a:fld>
            <a:endParaRPr lang="en-US"/>
          </a:p>
        </p:txBody>
      </p:sp>
    </p:spTree>
    <p:extLst>
      <p:ext uri="{BB962C8B-B14F-4D97-AF65-F5344CB8AC3E}">
        <p14:creationId xmlns:p14="http://schemas.microsoft.com/office/powerpoint/2010/main" val="234087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AFE6D0-8FFE-4893-BE1A-5B6F7C141D58}" type="datetimeFigureOut">
              <a:rPr lang="en-US" smtClean="0"/>
              <a:t>8/19/2023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B7A429-CEB8-4A3A-A050-22E1ADCD04D1}" type="slidenum">
              <a:rPr lang="en-US" smtClean="0"/>
              <a:t>‹#›</a:t>
            </a:fld>
            <a:endParaRPr lang="en-US"/>
          </a:p>
        </p:txBody>
      </p:sp>
    </p:spTree>
    <p:extLst>
      <p:ext uri="{BB962C8B-B14F-4D97-AF65-F5344CB8AC3E}">
        <p14:creationId xmlns:p14="http://schemas.microsoft.com/office/powerpoint/2010/main" val="1503329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8F904-D9F2-6FB8-7572-12C82041F4D3}"/>
              </a:ext>
            </a:extLst>
          </p:cNvPr>
          <p:cNvSpPr>
            <a:spLocks noGrp="1"/>
          </p:cNvSpPr>
          <p:nvPr>
            <p:ph type="ctrTitle"/>
          </p:nvPr>
        </p:nvSpPr>
        <p:spPr/>
        <p:txBody>
          <a:bodyPr/>
          <a:lstStyle/>
          <a:p>
            <a:r>
              <a:rPr lang="en-US" b="1" dirty="0"/>
              <a:t>Production Function</a:t>
            </a:r>
            <a:endParaRPr lang="en-US" dirty="0"/>
          </a:p>
        </p:txBody>
      </p:sp>
      <p:sp>
        <p:nvSpPr>
          <p:cNvPr id="3" name="Subtitle 2">
            <a:extLst>
              <a:ext uri="{FF2B5EF4-FFF2-40B4-BE49-F238E27FC236}">
                <a16:creationId xmlns:a16="http://schemas.microsoft.com/office/drawing/2014/main" id="{936B161E-A65C-DCAF-116C-7F6A5275DC6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159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5195-DDE9-A8EC-3311-FACC94929F00}"/>
              </a:ext>
            </a:extLst>
          </p:cNvPr>
          <p:cNvSpPr>
            <a:spLocks noGrp="1"/>
          </p:cNvSpPr>
          <p:nvPr>
            <p:ph type="title"/>
          </p:nvPr>
        </p:nvSpPr>
        <p:spPr/>
        <p:txBody>
          <a:bodyPr/>
          <a:lstStyle/>
          <a:p>
            <a:r>
              <a:rPr lang="en-US" b="1" dirty="0"/>
              <a:t>Production Function</a:t>
            </a:r>
            <a:endParaRPr lang="en-US" dirty="0"/>
          </a:p>
        </p:txBody>
      </p:sp>
      <p:sp>
        <p:nvSpPr>
          <p:cNvPr id="3" name="Content Placeholder 2">
            <a:extLst>
              <a:ext uri="{FF2B5EF4-FFF2-40B4-BE49-F238E27FC236}">
                <a16:creationId xmlns:a16="http://schemas.microsoft.com/office/drawing/2014/main" id="{C37A443C-9EB9-0983-51EB-D0FEFBD7EF05}"/>
              </a:ext>
            </a:extLst>
          </p:cNvPr>
          <p:cNvSpPr>
            <a:spLocks noGrp="1"/>
          </p:cNvSpPr>
          <p:nvPr>
            <p:ph idx="1"/>
          </p:nvPr>
        </p:nvSpPr>
        <p:spPr/>
        <p:txBody>
          <a:bodyPr/>
          <a:lstStyle/>
          <a:p>
            <a:pPr marL="0" indent="0" algn="just">
              <a:buNone/>
            </a:pPr>
            <a:r>
              <a:rPr lang="en-US" dirty="0"/>
              <a:t>The production function is a mathematical equation determining the relationship between the factors and quantity of input for production and the number of goods it produces most efficiently. It answers the queries related to marginal productivity, level of production, and cheapest mode of production of goods.</a:t>
            </a:r>
          </a:p>
        </p:txBody>
      </p:sp>
    </p:spTree>
    <p:extLst>
      <p:ext uri="{BB962C8B-B14F-4D97-AF65-F5344CB8AC3E}">
        <p14:creationId xmlns:p14="http://schemas.microsoft.com/office/powerpoint/2010/main" val="359018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A8E1EB9-5FE1-C741-BD58-4DF87E974DB9}"/>
              </a:ext>
            </a:extLst>
          </p:cNvPr>
          <p:cNvPicPr>
            <a:picLocks noGrp="1" noChangeAspect="1"/>
          </p:cNvPicPr>
          <p:nvPr>
            <p:ph idx="1"/>
          </p:nvPr>
        </p:nvPicPr>
        <p:blipFill rotWithShape="1">
          <a:blip r:embed="rId2"/>
          <a:srcRect b="11506"/>
          <a:stretch/>
        </p:blipFill>
        <p:spPr>
          <a:xfrm>
            <a:off x="2030622" y="1483567"/>
            <a:ext cx="7882570" cy="3918857"/>
          </a:xfrm>
          <a:prstGeom prst="rect">
            <a:avLst/>
          </a:prstGeom>
        </p:spPr>
      </p:pic>
    </p:spTree>
    <p:extLst>
      <p:ext uri="{BB962C8B-B14F-4D97-AF65-F5344CB8AC3E}">
        <p14:creationId xmlns:p14="http://schemas.microsoft.com/office/powerpoint/2010/main" val="68106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A1459-069A-ED7E-22E5-7D5457C42B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9EBD6F-DEF5-7DFA-D839-86440D505FAB}"/>
              </a:ext>
            </a:extLst>
          </p:cNvPr>
          <p:cNvSpPr>
            <a:spLocks noGrp="1"/>
          </p:cNvSpPr>
          <p:nvPr>
            <p:ph idx="1"/>
          </p:nvPr>
        </p:nvSpPr>
        <p:spPr/>
        <p:txBody>
          <a:bodyPr/>
          <a:lstStyle/>
          <a:p>
            <a:pPr marL="0" indent="0" algn="just">
              <a:buNone/>
            </a:pPr>
            <a:r>
              <a:rPr lang="en-US" dirty="0"/>
              <a:t>Four major factors of production are – entrepreneurship, labor, land, and capital. They form an integral part of inputs in this function. The production function helps the producers determine the maximum output that firms and businesses can achieve using the above four factors. In addition, it aids in selecting the minimum input combination for maximum output production at a certain price point.</a:t>
            </a:r>
          </a:p>
        </p:txBody>
      </p:sp>
    </p:spTree>
    <p:extLst>
      <p:ext uri="{BB962C8B-B14F-4D97-AF65-F5344CB8AC3E}">
        <p14:creationId xmlns:p14="http://schemas.microsoft.com/office/powerpoint/2010/main" val="341304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8357-0C6C-0E6F-19C2-A6926784B1E0}"/>
              </a:ext>
            </a:extLst>
          </p:cNvPr>
          <p:cNvSpPr>
            <a:spLocks noGrp="1"/>
          </p:cNvSpPr>
          <p:nvPr>
            <p:ph type="title"/>
          </p:nvPr>
        </p:nvSpPr>
        <p:spPr/>
        <p:txBody>
          <a:bodyPr/>
          <a:lstStyle/>
          <a:p>
            <a:r>
              <a:rPr lang="en-US" b="1" dirty="0"/>
              <a:t>Production Function Formula</a:t>
            </a:r>
          </a:p>
        </p:txBody>
      </p:sp>
      <p:sp>
        <p:nvSpPr>
          <p:cNvPr id="3" name="Content Placeholder 2">
            <a:extLst>
              <a:ext uri="{FF2B5EF4-FFF2-40B4-BE49-F238E27FC236}">
                <a16:creationId xmlns:a16="http://schemas.microsoft.com/office/drawing/2014/main" id="{D85046AB-D4BB-6AC5-8657-F679CF3399D2}"/>
              </a:ext>
            </a:extLst>
          </p:cNvPr>
          <p:cNvSpPr>
            <a:spLocks noGrp="1"/>
          </p:cNvSpPr>
          <p:nvPr>
            <p:ph idx="1"/>
          </p:nvPr>
        </p:nvSpPr>
        <p:spPr/>
        <p:txBody>
          <a:bodyPr>
            <a:normAutofit fontScale="85000" lnSpcReduction="20000"/>
          </a:bodyPr>
          <a:lstStyle/>
          <a:p>
            <a:pPr marL="0" indent="0" algn="just">
              <a:buNone/>
            </a:pPr>
            <a:r>
              <a:rPr lang="en-US" dirty="0"/>
              <a:t>The formula for the production function is as follows:</a:t>
            </a:r>
          </a:p>
          <a:p>
            <a:pPr marL="0" indent="0" algn="just">
              <a:buNone/>
            </a:pPr>
            <a:r>
              <a:rPr lang="en-US" dirty="0"/>
              <a:t>Q = f (K, L)</a:t>
            </a:r>
          </a:p>
          <a:p>
            <a:pPr marL="0" indent="0" algn="just">
              <a:buNone/>
            </a:pPr>
            <a:r>
              <a:rPr lang="en-US" dirty="0"/>
              <a:t>where,</a:t>
            </a:r>
          </a:p>
          <a:p>
            <a:pPr marL="0" indent="0" algn="just">
              <a:buNone/>
            </a:pPr>
            <a:r>
              <a:rPr lang="en-US" dirty="0"/>
              <a:t>Q represents Output,</a:t>
            </a:r>
          </a:p>
          <a:p>
            <a:pPr marL="0" indent="0" algn="just">
              <a:buNone/>
            </a:pPr>
            <a:r>
              <a:rPr lang="en-US" dirty="0"/>
              <a:t>f stands for Function,</a:t>
            </a:r>
          </a:p>
          <a:p>
            <a:pPr marL="0" indent="0" algn="just">
              <a:buNone/>
            </a:pPr>
            <a:r>
              <a:rPr lang="en-US" dirty="0"/>
              <a:t>K indicates Capital Invested,</a:t>
            </a:r>
          </a:p>
          <a:p>
            <a:pPr marL="0" indent="0" algn="just">
              <a:buNone/>
            </a:pPr>
            <a:r>
              <a:rPr lang="en-US" dirty="0"/>
              <a:t>L indicates </a:t>
            </a:r>
            <a:r>
              <a:rPr lang="en-US" dirty="0" err="1"/>
              <a:t>Labour</a:t>
            </a:r>
            <a:endParaRPr lang="en-US" dirty="0"/>
          </a:p>
          <a:p>
            <a:pPr marL="0" indent="0" algn="just">
              <a:buNone/>
            </a:pPr>
            <a:r>
              <a:rPr lang="en-US" dirty="0"/>
              <a:t>In words, this formula can be stated as follows: The output level generated depends on the unit of Capital and </a:t>
            </a:r>
            <a:r>
              <a:rPr lang="en-US" dirty="0" err="1"/>
              <a:t>Labour</a:t>
            </a:r>
            <a:r>
              <a:rPr lang="en-US" dirty="0"/>
              <a:t> invested during production.</a:t>
            </a:r>
          </a:p>
        </p:txBody>
      </p:sp>
    </p:spTree>
    <p:extLst>
      <p:ext uri="{BB962C8B-B14F-4D97-AF65-F5344CB8AC3E}">
        <p14:creationId xmlns:p14="http://schemas.microsoft.com/office/powerpoint/2010/main" val="4458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8215D-171C-4E96-C8E7-416A0DEC94A7}"/>
              </a:ext>
            </a:extLst>
          </p:cNvPr>
          <p:cNvSpPr>
            <a:spLocks noGrp="1"/>
          </p:cNvSpPr>
          <p:nvPr>
            <p:ph type="title"/>
          </p:nvPr>
        </p:nvSpPr>
        <p:spPr/>
        <p:txBody>
          <a:bodyPr/>
          <a:lstStyle/>
          <a:p>
            <a:r>
              <a:rPr lang="en-US" b="1" dirty="0"/>
              <a:t>Types of Production Functions</a:t>
            </a:r>
          </a:p>
        </p:txBody>
      </p:sp>
      <p:sp>
        <p:nvSpPr>
          <p:cNvPr id="3" name="Content Placeholder 2">
            <a:extLst>
              <a:ext uri="{FF2B5EF4-FFF2-40B4-BE49-F238E27FC236}">
                <a16:creationId xmlns:a16="http://schemas.microsoft.com/office/drawing/2014/main" id="{57103DAD-C196-DED9-CADF-EC77E4617DC7}"/>
              </a:ext>
            </a:extLst>
          </p:cNvPr>
          <p:cNvSpPr>
            <a:spLocks noGrp="1"/>
          </p:cNvSpPr>
          <p:nvPr>
            <p:ph idx="1"/>
          </p:nvPr>
        </p:nvSpPr>
        <p:spPr/>
        <p:txBody>
          <a:bodyPr/>
          <a:lstStyle/>
          <a:p>
            <a:pPr marL="0" indent="0">
              <a:buNone/>
            </a:pPr>
            <a:r>
              <a:rPr lang="en-US" dirty="0"/>
              <a:t>Depending on the time period, two types of production functions can be seen:</a:t>
            </a:r>
          </a:p>
          <a:p>
            <a:r>
              <a:rPr lang="en-US" dirty="0"/>
              <a:t>Short-run Production Function</a:t>
            </a:r>
          </a:p>
          <a:p>
            <a:r>
              <a:rPr lang="en-US" dirty="0"/>
              <a:t>Long-run Production Function</a:t>
            </a:r>
          </a:p>
        </p:txBody>
      </p:sp>
    </p:spTree>
    <p:extLst>
      <p:ext uri="{BB962C8B-B14F-4D97-AF65-F5344CB8AC3E}">
        <p14:creationId xmlns:p14="http://schemas.microsoft.com/office/powerpoint/2010/main" val="90842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5F74-E51E-34E3-5C33-F6805F67C629}"/>
              </a:ext>
            </a:extLst>
          </p:cNvPr>
          <p:cNvSpPr>
            <a:spLocks noGrp="1"/>
          </p:cNvSpPr>
          <p:nvPr>
            <p:ph type="title"/>
          </p:nvPr>
        </p:nvSpPr>
        <p:spPr/>
        <p:txBody>
          <a:bodyPr/>
          <a:lstStyle/>
          <a:p>
            <a:r>
              <a:rPr lang="en-US" b="1" dirty="0"/>
              <a:t>Types of Production Functions</a:t>
            </a:r>
            <a:endParaRPr lang="en-US" dirty="0"/>
          </a:p>
        </p:txBody>
      </p:sp>
      <p:sp>
        <p:nvSpPr>
          <p:cNvPr id="3" name="Content Placeholder 2">
            <a:extLst>
              <a:ext uri="{FF2B5EF4-FFF2-40B4-BE49-F238E27FC236}">
                <a16:creationId xmlns:a16="http://schemas.microsoft.com/office/drawing/2014/main" id="{193E2E17-2813-C7B3-AED5-C2BF96355D21}"/>
              </a:ext>
            </a:extLst>
          </p:cNvPr>
          <p:cNvSpPr>
            <a:spLocks noGrp="1"/>
          </p:cNvSpPr>
          <p:nvPr>
            <p:ph idx="1"/>
          </p:nvPr>
        </p:nvSpPr>
        <p:spPr/>
        <p:txBody>
          <a:bodyPr>
            <a:normAutofit fontScale="70000" lnSpcReduction="20000"/>
          </a:bodyPr>
          <a:lstStyle/>
          <a:p>
            <a:r>
              <a:rPr lang="en-US" dirty="0"/>
              <a:t>Short-run Production Function</a:t>
            </a:r>
          </a:p>
          <a:p>
            <a:pPr marL="0" indent="0">
              <a:buNone/>
            </a:pPr>
            <a:r>
              <a:rPr lang="en-US" dirty="0"/>
              <a:t>It is the type of production function that shows changes in output with the change in one variable. Here, the other factors remain constant.</a:t>
            </a:r>
          </a:p>
          <a:p>
            <a:pPr marL="0" indent="0">
              <a:buNone/>
            </a:pPr>
            <a:r>
              <a:rPr lang="en-US" dirty="0"/>
              <a:t>There are two theories based on short-run production function:</a:t>
            </a:r>
          </a:p>
          <a:p>
            <a:pPr marL="514350" indent="-514350">
              <a:buFont typeface="+mj-lt"/>
              <a:buAutoNum type="arabicPeriod"/>
            </a:pPr>
            <a:r>
              <a:rPr lang="en-US" dirty="0"/>
              <a:t>Law of Variable Proportion</a:t>
            </a:r>
          </a:p>
          <a:p>
            <a:pPr marL="514350" indent="-514350">
              <a:buFont typeface="+mj-lt"/>
              <a:buAutoNum type="arabicPeriod"/>
            </a:pPr>
            <a:r>
              <a:rPr lang="en-US" dirty="0"/>
              <a:t>Return to Factor</a:t>
            </a:r>
          </a:p>
          <a:p>
            <a:r>
              <a:rPr lang="en-US" dirty="0"/>
              <a:t>Long-run Production Function</a:t>
            </a:r>
          </a:p>
          <a:p>
            <a:pPr marL="0" indent="0">
              <a:buNone/>
            </a:pPr>
            <a:r>
              <a:rPr lang="en-US" dirty="0"/>
              <a:t>All the variables are changed in this production function but in the same proportion. Here, all the factors are variable, and the size operation can be increased or decreased as required.</a:t>
            </a:r>
          </a:p>
          <a:p>
            <a:pPr marL="0" indent="0">
              <a:buNone/>
            </a:pPr>
            <a:r>
              <a:rPr lang="en-US" dirty="0"/>
              <a:t>The theory based on the long-run production function is ‘Return to Scale’.</a:t>
            </a:r>
          </a:p>
        </p:txBody>
      </p:sp>
    </p:spTree>
    <p:extLst>
      <p:ext uri="{BB962C8B-B14F-4D97-AF65-F5344CB8AC3E}">
        <p14:creationId xmlns:p14="http://schemas.microsoft.com/office/powerpoint/2010/main" val="291465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4877-D4C5-C0B7-DBA4-558BF0C02577}"/>
              </a:ext>
            </a:extLst>
          </p:cNvPr>
          <p:cNvSpPr>
            <a:spLocks noGrp="1"/>
          </p:cNvSpPr>
          <p:nvPr>
            <p:ph type="title"/>
          </p:nvPr>
        </p:nvSpPr>
        <p:spPr/>
        <p:txBody>
          <a:bodyPr/>
          <a:lstStyle/>
          <a:p>
            <a:r>
              <a:rPr lang="en-US" b="1" dirty="0"/>
              <a:t>Types Of Production Function</a:t>
            </a:r>
            <a:endParaRPr lang="en-US" dirty="0"/>
          </a:p>
        </p:txBody>
      </p:sp>
      <p:sp>
        <p:nvSpPr>
          <p:cNvPr id="3" name="Content Placeholder 2">
            <a:extLst>
              <a:ext uri="{FF2B5EF4-FFF2-40B4-BE49-F238E27FC236}">
                <a16:creationId xmlns:a16="http://schemas.microsoft.com/office/drawing/2014/main" id="{3C8DEFF8-16E1-AED5-98AD-64512B71BC5A}"/>
              </a:ext>
            </a:extLst>
          </p:cNvPr>
          <p:cNvSpPr>
            <a:spLocks noGrp="1"/>
          </p:cNvSpPr>
          <p:nvPr>
            <p:ph idx="1"/>
          </p:nvPr>
        </p:nvSpPr>
        <p:spPr/>
        <p:txBody>
          <a:bodyPr>
            <a:normAutofit fontScale="92500" lnSpcReduction="10000"/>
          </a:bodyPr>
          <a:lstStyle/>
          <a:p>
            <a:pPr algn="just"/>
            <a:r>
              <a:rPr lang="en-US" dirty="0"/>
              <a:t>Short Run</a:t>
            </a:r>
          </a:p>
          <a:p>
            <a:pPr marL="0" indent="0" algn="just">
              <a:buNone/>
            </a:pPr>
            <a:r>
              <a:rPr lang="en-US" dirty="0"/>
              <a:t>The firm cannot vary its input quantities in the short-run production function. The law of variable proportion gets applicable here. There is no change in the level of activity in the short-run function. The ratio of factors keeps changing because only one input changes concerning all the other variables, which remain fixed. The manufacturing firms face exit barriers. As a result, they can be shut down permanently but cannot exit from </a:t>
            </a:r>
            <a:r>
              <a:rPr lang="en-US" dirty="0" err="1"/>
              <a:t>production.For</a:t>
            </a:r>
            <a:r>
              <a:rPr lang="en-US" dirty="0"/>
              <a:t> any production company, only the nature of the input variable determines the type of productivity function one uses. If one uses variable input, it is a short-run productivity function; otherwise, it is a long-run function.</a:t>
            </a:r>
          </a:p>
        </p:txBody>
      </p:sp>
    </p:spTree>
    <p:extLst>
      <p:ext uri="{BB962C8B-B14F-4D97-AF65-F5344CB8AC3E}">
        <p14:creationId xmlns:p14="http://schemas.microsoft.com/office/powerpoint/2010/main" val="351771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06B8-FF99-2FAE-3369-68CF0B91EBF4}"/>
              </a:ext>
            </a:extLst>
          </p:cNvPr>
          <p:cNvSpPr>
            <a:spLocks noGrp="1"/>
          </p:cNvSpPr>
          <p:nvPr>
            <p:ph type="title"/>
          </p:nvPr>
        </p:nvSpPr>
        <p:spPr/>
        <p:txBody>
          <a:bodyPr/>
          <a:lstStyle/>
          <a:p>
            <a:r>
              <a:rPr lang="en-US" b="1" dirty="0"/>
              <a:t>Types Of Production Function</a:t>
            </a:r>
          </a:p>
        </p:txBody>
      </p:sp>
      <p:sp>
        <p:nvSpPr>
          <p:cNvPr id="3" name="Content Placeholder 2">
            <a:extLst>
              <a:ext uri="{FF2B5EF4-FFF2-40B4-BE49-F238E27FC236}">
                <a16:creationId xmlns:a16="http://schemas.microsoft.com/office/drawing/2014/main" id="{DEB40EBB-8A4A-094C-7986-B5426A5432BF}"/>
              </a:ext>
            </a:extLst>
          </p:cNvPr>
          <p:cNvSpPr>
            <a:spLocks noGrp="1"/>
          </p:cNvSpPr>
          <p:nvPr>
            <p:ph idx="1"/>
          </p:nvPr>
        </p:nvSpPr>
        <p:spPr/>
        <p:txBody>
          <a:bodyPr>
            <a:normAutofit fontScale="92500" lnSpcReduction="10000"/>
          </a:bodyPr>
          <a:lstStyle/>
          <a:p>
            <a:pPr algn="just"/>
            <a:r>
              <a:rPr lang="en-US" dirty="0"/>
              <a:t>Long Run </a:t>
            </a:r>
          </a:p>
          <a:p>
            <a:pPr marL="0" indent="0" algn="just">
              <a:buNone/>
            </a:pPr>
            <a:r>
              <a:rPr lang="en-US" dirty="0"/>
              <a:t>In the long-run production function, all the inputs are variable such as labor or raw materials during a certain period. Therefore, the operation is flexible as all the input variables can be changed per the firm’s requirements. Furthermore, in the production function in economics, the producers can use the law of </a:t>
            </a:r>
            <a:r>
              <a:rPr lang="en-US" dirty="0" err="1"/>
              <a:t>equi</a:t>
            </a:r>
            <a:r>
              <a:rPr lang="en-US" dirty="0"/>
              <a:t>-marginal returns to scale. It leads to a smaller rise in output if the producer increases the input even after the optimal production capacity. It means the manufacturer can secure the best combination of factors and change the production scale at any time. Therefore, the factor ratio remains the same here. Moreover, the firms are free to enter and exit in the long run due to low barriers.</a:t>
            </a:r>
          </a:p>
        </p:txBody>
      </p:sp>
    </p:spTree>
    <p:extLst>
      <p:ext uri="{BB962C8B-B14F-4D97-AF65-F5344CB8AC3E}">
        <p14:creationId xmlns:p14="http://schemas.microsoft.com/office/powerpoint/2010/main" val="30272859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585</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Production Function</vt:lpstr>
      <vt:lpstr>Production Function</vt:lpstr>
      <vt:lpstr>PowerPoint Presentation</vt:lpstr>
      <vt:lpstr>PowerPoint Presentation</vt:lpstr>
      <vt:lpstr>Production Function Formula</vt:lpstr>
      <vt:lpstr>Types of Production Functions</vt:lpstr>
      <vt:lpstr>Types of Production Functions</vt:lpstr>
      <vt:lpstr>Types Of Production Function</vt:lpstr>
      <vt:lpstr>Types Of Production Function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Function</dc:title>
  <dc:creator>Ananya Priya</dc:creator>
  <cp:lastModifiedBy>Ananya Priya</cp:lastModifiedBy>
  <cp:revision>1</cp:revision>
  <dcterms:created xsi:type="dcterms:W3CDTF">2023-08-19T08:03:12Z</dcterms:created>
  <dcterms:modified xsi:type="dcterms:W3CDTF">2023-08-19T08:03:38Z</dcterms:modified>
</cp:coreProperties>
</file>